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  <p:sldMasterId id="2147483668" r:id="rId2"/>
  </p:sldMasterIdLst>
  <p:notesMasterIdLst>
    <p:notesMasterId r:id="rId6"/>
  </p:notesMasterIdLst>
  <p:sldIdLst>
    <p:sldId id="331" r:id="rId3"/>
    <p:sldId id="332" r:id="rId4"/>
    <p:sldId id="333" r:id="rId5"/>
  </p:sldIdLst>
  <p:sldSz cx="9144000" cy="5143500" type="screen16x9"/>
  <p:notesSz cx="6797675" cy="9928225"/>
  <p:embeddedFontLst>
    <p:embeddedFont>
      <p:font typeface="Tahoma" panose="020B0604030504040204" pitchFamily="34" charset="0"/>
      <p:regular r:id="rId7"/>
      <p:bold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00"/>
    <a:srgbClr val="EE0000"/>
    <a:srgbClr val="FF0066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2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39291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4670bf4d8a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14670bf4d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76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4670bf4d8a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14670bf4d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2852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>
          <a:extLst>
            <a:ext uri="{FF2B5EF4-FFF2-40B4-BE49-F238E27FC236}">
              <a16:creationId xmlns:a16="http://schemas.microsoft.com/office/drawing/2014/main" id="{B0FCA193-A1DC-F482-2246-3FDADD135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4670bf4d8a_0_0:notes">
            <a:extLst>
              <a:ext uri="{FF2B5EF4-FFF2-40B4-BE49-F238E27FC236}">
                <a16:creationId xmlns:a16="http://schemas.microsoft.com/office/drawing/2014/main" id="{364FD16B-C2DE-4EC1-1BCD-24F88AC26C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14670bf4d8a_0_0:notes">
            <a:extLst>
              <a:ext uri="{FF2B5EF4-FFF2-40B4-BE49-F238E27FC236}">
                <a16:creationId xmlns:a16="http://schemas.microsoft.com/office/drawing/2014/main" id="{041AF0AE-CBEF-F8B7-30EB-B654409C1E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094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ftr" idx="11"/>
          </p:nvPr>
        </p:nvSpPr>
        <p:spPr>
          <a:xfrm>
            <a:off x="3108960" y="2690694"/>
            <a:ext cx="292608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"/>
              <a:buNone/>
              <a:defRPr sz="4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dt" idx="10"/>
          </p:nvPr>
        </p:nvSpPr>
        <p:spPr>
          <a:xfrm>
            <a:off x="457200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83681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5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266216"/>
            <a:ext cx="9143999" cy="162700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543498" y="293748"/>
            <a:ext cx="3402965" cy="4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 sz="3000" b="1" i="0">
                <a:solidFill>
                  <a:srgbClr val="EC20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2pPr>
            <a:lvl3pPr lvl="2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3pPr>
            <a:lvl4pPr lvl="3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4pPr>
            <a:lvl5pPr lvl="4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5pPr>
            <a:lvl6pPr lvl="5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6pPr>
            <a:lvl7pPr lvl="6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7pPr>
            <a:lvl8pPr lvl="7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8pPr>
            <a:lvl9pPr lvl="8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457200" y="665441"/>
            <a:ext cx="822960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1pPr>
            <a:lvl2pPr marL="914400" lvl="1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2pPr>
            <a:lvl3pPr marL="1371600" lvl="2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3pPr>
            <a:lvl4pPr marL="1828800" lvl="3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4pPr>
            <a:lvl5pPr marL="2286000" lvl="4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5pPr>
            <a:lvl6pPr marL="2743200" lvl="5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6pPr>
            <a:lvl7pPr marL="3200400" lvl="6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7pPr>
            <a:lvl8pPr marL="3657600" lvl="7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8pPr>
            <a:lvl9pPr marL="4114800" lvl="8" indent="-228600" algn="l">
              <a:spcBef>
                <a:spcPts val="1200"/>
              </a:spcBef>
              <a:spcAft>
                <a:spcPts val="120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108960" y="2690694"/>
            <a:ext cx="292608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"/>
              <a:buNone/>
              <a:defRPr sz="4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457200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83681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266211"/>
            <a:ext cx="9143999" cy="162700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543498" y="293748"/>
            <a:ext cx="3402965" cy="4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 sz="3000" b="1" i="0">
                <a:solidFill>
                  <a:srgbClr val="EC20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2pPr>
            <a:lvl3pPr lvl="2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3pPr>
            <a:lvl4pPr lvl="3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4pPr>
            <a:lvl5pPr lvl="4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5pPr>
            <a:lvl6pPr lvl="5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6pPr>
            <a:lvl7pPr lvl="6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7pPr>
            <a:lvl8pPr lvl="7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8pPr>
            <a:lvl9pPr lvl="8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57200" y="665441"/>
            <a:ext cx="397764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1pPr>
            <a:lvl2pPr marL="914400" lvl="1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2pPr>
            <a:lvl3pPr marL="1371600" lvl="2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3pPr>
            <a:lvl4pPr marL="1828800" lvl="3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4pPr>
            <a:lvl5pPr marL="2286000" lvl="4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5pPr>
            <a:lvl6pPr marL="2743200" lvl="5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6pPr>
            <a:lvl7pPr marL="3200400" lvl="6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7pPr>
            <a:lvl8pPr marL="3657600" lvl="7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8pPr>
            <a:lvl9pPr marL="4114800" lvl="8" indent="-228600" algn="l">
              <a:spcBef>
                <a:spcPts val="1200"/>
              </a:spcBef>
              <a:spcAft>
                <a:spcPts val="120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2"/>
          </p:nvPr>
        </p:nvSpPr>
        <p:spPr>
          <a:xfrm>
            <a:off x="4709160" y="665441"/>
            <a:ext cx="397764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1pPr>
            <a:lvl2pPr marL="914400" lvl="1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2pPr>
            <a:lvl3pPr marL="1371600" lvl="2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3pPr>
            <a:lvl4pPr marL="1828800" lvl="3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4pPr>
            <a:lvl5pPr marL="2286000" lvl="4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5pPr>
            <a:lvl6pPr marL="2743200" lvl="5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6pPr>
            <a:lvl7pPr marL="3200400" lvl="6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7pPr>
            <a:lvl8pPr marL="3657600" lvl="7" indent="-228600" algn="l">
              <a:spcBef>
                <a:spcPts val="1200"/>
              </a:spcBef>
              <a:spcAft>
                <a:spcPts val="0"/>
              </a:spcAft>
              <a:buSzPts val="400"/>
              <a:buNone/>
              <a:defRPr sz="400"/>
            </a:lvl8pPr>
            <a:lvl9pPr marL="4114800" lvl="8" indent="-228600" algn="l">
              <a:spcBef>
                <a:spcPts val="1200"/>
              </a:spcBef>
              <a:spcAft>
                <a:spcPts val="120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08960" y="2690694"/>
            <a:ext cx="292608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"/>
              <a:buNone/>
              <a:defRPr sz="4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457200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 sz="4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6583681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4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266216"/>
            <a:ext cx="9143999" cy="162700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543498" y="293748"/>
            <a:ext cx="3402965" cy="4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 sz="3000" b="1" i="0">
                <a:solidFill>
                  <a:srgbClr val="EC20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457200" y="665441"/>
            <a:ext cx="822960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108960" y="2690694"/>
            <a:ext cx="292608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dt" idx="10"/>
          </p:nvPr>
        </p:nvSpPr>
        <p:spPr>
          <a:xfrm>
            <a:off x="457200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6583681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266211"/>
            <a:ext cx="9143999" cy="162700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543498" y="293748"/>
            <a:ext cx="3402965" cy="4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 sz="3000" b="1" i="0">
                <a:solidFill>
                  <a:srgbClr val="EC20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457200" y="665441"/>
            <a:ext cx="397764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2"/>
          </p:nvPr>
        </p:nvSpPr>
        <p:spPr>
          <a:xfrm>
            <a:off x="4709160" y="665441"/>
            <a:ext cx="397764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ftr" idx="11"/>
          </p:nvPr>
        </p:nvSpPr>
        <p:spPr>
          <a:xfrm>
            <a:off x="3108960" y="2690694"/>
            <a:ext cx="292608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457200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583681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ctrTitle"/>
          </p:nvPr>
        </p:nvSpPr>
        <p:spPr>
          <a:xfrm>
            <a:off x="685800" y="896898"/>
            <a:ext cx="7772400" cy="259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1"/>
          </p:nvPr>
        </p:nvSpPr>
        <p:spPr>
          <a:xfrm>
            <a:off x="1371600" y="1620203"/>
            <a:ext cx="640080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108960" y="2690694"/>
            <a:ext cx="292608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457200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ldNum" idx="12"/>
          </p:nvPr>
        </p:nvSpPr>
        <p:spPr>
          <a:xfrm>
            <a:off x="6583681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>
            <a:spLocks noGrp="1"/>
          </p:cNvSpPr>
          <p:nvPr>
            <p:ph type="title"/>
          </p:nvPr>
        </p:nvSpPr>
        <p:spPr>
          <a:xfrm>
            <a:off x="543498" y="293748"/>
            <a:ext cx="3402965" cy="4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 sz="3000" b="1" i="0">
                <a:solidFill>
                  <a:srgbClr val="EC20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ftr" idx="11"/>
          </p:nvPr>
        </p:nvSpPr>
        <p:spPr>
          <a:xfrm>
            <a:off x="3108960" y="2690694"/>
            <a:ext cx="292608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457200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ldNum" idx="12"/>
          </p:nvPr>
        </p:nvSpPr>
        <p:spPr>
          <a:xfrm>
            <a:off x="6583681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543498" y="293748"/>
            <a:ext cx="3402965" cy="259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1700" b="1" i="0" u="none" strike="noStrike" cap="none">
                <a:solidFill>
                  <a:srgbClr val="EC20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"/>
              <a:buNone/>
              <a:defRPr sz="500"/>
            </a:lvl2pPr>
            <a:lvl3pPr lvl="2">
              <a:spcBef>
                <a:spcPts val="0"/>
              </a:spcBef>
              <a:spcAft>
                <a:spcPts val="0"/>
              </a:spcAft>
              <a:buSzPts val="400"/>
              <a:buNone/>
              <a:defRPr sz="500"/>
            </a:lvl3pPr>
            <a:lvl4pPr lvl="3">
              <a:spcBef>
                <a:spcPts val="0"/>
              </a:spcBef>
              <a:spcAft>
                <a:spcPts val="0"/>
              </a:spcAft>
              <a:buSzPts val="400"/>
              <a:buNone/>
              <a:defRPr sz="500"/>
            </a:lvl4pPr>
            <a:lvl5pPr lvl="4">
              <a:spcBef>
                <a:spcPts val="0"/>
              </a:spcBef>
              <a:spcAft>
                <a:spcPts val="0"/>
              </a:spcAft>
              <a:buSzPts val="400"/>
              <a:buNone/>
              <a:defRPr sz="500"/>
            </a:lvl5pPr>
            <a:lvl6pPr lvl="5">
              <a:spcBef>
                <a:spcPts val="0"/>
              </a:spcBef>
              <a:spcAft>
                <a:spcPts val="0"/>
              </a:spcAft>
              <a:buSzPts val="400"/>
              <a:buNone/>
              <a:defRPr sz="500"/>
            </a:lvl6pPr>
            <a:lvl7pPr lvl="6">
              <a:spcBef>
                <a:spcPts val="0"/>
              </a:spcBef>
              <a:spcAft>
                <a:spcPts val="0"/>
              </a:spcAft>
              <a:buSzPts val="400"/>
              <a:buNone/>
              <a:defRPr sz="500"/>
            </a:lvl7pPr>
            <a:lvl8pPr lvl="7">
              <a:spcBef>
                <a:spcPts val="0"/>
              </a:spcBef>
              <a:spcAft>
                <a:spcPts val="0"/>
              </a:spcAft>
              <a:buSzPts val="400"/>
              <a:buNone/>
              <a:defRPr sz="500"/>
            </a:lvl8pPr>
            <a:lvl9pPr lvl="8">
              <a:spcBef>
                <a:spcPts val="0"/>
              </a:spcBef>
              <a:spcAft>
                <a:spcPts val="0"/>
              </a:spcAft>
              <a:buSzPts val="400"/>
              <a:buNone/>
              <a:defRPr sz="50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457200" y="665441"/>
            <a:ext cx="822960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08960" y="2690694"/>
            <a:ext cx="292608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457200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400"/>
              <a:buNone/>
              <a:def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ldNum" idx="12"/>
          </p:nvPr>
        </p:nvSpPr>
        <p:spPr>
          <a:xfrm>
            <a:off x="6583681" y="2690694"/>
            <a:ext cx="2103120" cy="77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2502" y="2308146"/>
            <a:ext cx="9143999" cy="2892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66" y="711951"/>
            <a:ext cx="8789631" cy="46714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98509" y="114580"/>
            <a:ext cx="6892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марок и моделей,</a:t>
            </a:r>
            <a:r>
              <a:rPr lang="ru-RU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которые распространяется программа в период с 01.01.2026 по 30.11.2026</a:t>
            </a:r>
            <a:endParaRPr lang="ru-RU" sz="1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5ED24FC-AA6C-0AB7-A814-007869CFF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144" y="183627"/>
            <a:ext cx="1903365" cy="42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8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77" y="2308146"/>
            <a:ext cx="9143999" cy="289245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2198509" y="114580"/>
            <a:ext cx="6892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марок и моделей,</a:t>
            </a:r>
            <a:r>
              <a:rPr lang="ru-RU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которые распространяется программа в период с 01.01.2026 по 30.11.2026</a:t>
            </a:r>
            <a:endParaRPr lang="ru-RU" sz="1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ED24FC-AA6C-0AB7-A814-007869CFF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44" y="183627"/>
            <a:ext cx="1903365" cy="4216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866" y="711951"/>
            <a:ext cx="8789631" cy="360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5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9">
          <a:extLst>
            <a:ext uri="{FF2B5EF4-FFF2-40B4-BE49-F238E27FC236}">
              <a16:creationId xmlns:a16="http://schemas.microsoft.com/office/drawing/2014/main" id="{6C22DC99-6DA5-23CF-1045-8C85C433F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4">
            <a:extLst>
              <a:ext uri="{FF2B5EF4-FFF2-40B4-BE49-F238E27FC236}">
                <a16:creationId xmlns:a16="http://schemas.microsoft.com/office/drawing/2014/main" id="{009CF07E-5553-170C-1BBD-AE88D970BE3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77" y="2308146"/>
            <a:ext cx="9143999" cy="289245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008B0B2-F812-FA2D-46E2-A2D5727BCABC}"/>
              </a:ext>
            </a:extLst>
          </p:cNvPr>
          <p:cNvSpPr txBox="1"/>
          <p:nvPr/>
        </p:nvSpPr>
        <p:spPr>
          <a:xfrm>
            <a:off x="2198509" y="114580"/>
            <a:ext cx="68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D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субсидии по договорам лизинга</a:t>
            </a:r>
            <a:endParaRPr lang="ru-RU" sz="2400" dirty="0">
              <a:solidFill>
                <a:srgbClr val="D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7378DE-8FB4-1AAB-9B3E-9F373B467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44" y="183627"/>
            <a:ext cx="1903365" cy="4216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F194BA-52AF-9B29-FF45-4035656364EB}"/>
              </a:ext>
            </a:extLst>
          </p:cNvPr>
          <p:cNvSpPr txBox="1"/>
          <p:nvPr/>
        </p:nvSpPr>
        <p:spPr>
          <a:xfrm>
            <a:off x="295144" y="722112"/>
            <a:ext cx="86151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10 % цены колесного транспортного средства, но не более 500 тыс. рублей на 1 ед.;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35 % цены электромобиля, но не более 925 тыс. рублей на 1 ед.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исключением категорий N2, М2)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35 % цены электромобилей категорий N2, M2, но не более 2 000 тыс. рублей на 1 ед.;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40 % цены общественного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транспортного средства, но не более 8 000 тыс. рублей на 1 ед.;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40 % цены транспортного средства для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перевозки инвалидов, но не более 1 000 тыс. рублей на 1 ед. (в случае заключения таких договоров с физическими лицами - ветеранами боевых действий, получившими увечья в ходе СВО);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49 % цены высокоавтоматизированного транспортного средства, но не более 12 200 тыс. рублей на 1 ед.;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0 % цены седельных тягачей категории N3, но не более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1 70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тыс. рублей на 1 ед.;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20 % цены туристических автобусов категории M3 класса III, но не более 2 000 тыс. рублей на 1 ед.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67D817A-C4FC-1BB2-4181-6404D4A95B08}"/>
              </a:ext>
            </a:extLst>
          </p:cNvPr>
          <p:cNvSpPr/>
          <p:nvPr/>
        </p:nvSpPr>
        <p:spPr>
          <a:xfrm>
            <a:off x="295144" y="4096697"/>
            <a:ext cx="8677409" cy="914400"/>
          </a:xfrm>
          <a:prstGeom prst="rect">
            <a:avLst/>
          </a:prstGeom>
          <a:noFill/>
          <a:ln>
            <a:noFill/>
            <a:prstDash val="soli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азмер субсидии не может превышать размер скидки, фактически предоставленной лизингополучателю.</a:t>
            </a:r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083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239</Words>
  <Application>Microsoft Office PowerPoint</Application>
  <PresentationFormat>Экран (16:9)</PresentationFormat>
  <Paragraphs>12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Times New Roman</vt:lpstr>
      <vt:lpstr>Arial</vt:lpstr>
      <vt:lpstr>Wingdings</vt:lpstr>
      <vt:lpstr>Tahoma</vt:lpstr>
      <vt:lpstr>Calibri</vt:lpstr>
      <vt:lpstr>Simple Light</vt:lpstr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VVB</cp:lastModifiedBy>
  <cp:revision>74</cp:revision>
  <cp:lastPrinted>2023-07-06T12:52:55Z</cp:lastPrinted>
  <dcterms:modified xsi:type="dcterms:W3CDTF">2026-08-03T09:36:27Z</dcterms:modified>
</cp:coreProperties>
</file>